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b0e63d3c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b0e63d3c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b0e63d3c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b0e63d3c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b0e63d3c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b0e63d3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b0e63d3c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b0e63d3c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b0e63d3c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b0e63d3c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e7e30de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e7e30de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b0e63d3c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b0e63d3c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b0e63d3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0e63d3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b0e63d3c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b0e63d3c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taitah@mail.uc.edu" TargetMode="External"/><Relationship Id="rId4" Type="http://schemas.openxmlformats.org/officeDocument/2006/relationships/hyperlink" Target="mailto:gattoej@mail.uc.edu" TargetMode="External"/><Relationship Id="rId5" Type="http://schemas.openxmlformats.org/officeDocument/2006/relationships/hyperlink" Target="mailto:judisjt@mail.uc.edu" TargetMode="External"/><Relationship Id="rId6" Type="http://schemas.openxmlformats.org/officeDocument/2006/relationships/hyperlink" Target="mailto:rose2j4@mail.uc.edu" TargetMode="External"/><Relationship Id="rId7" Type="http://schemas.openxmlformats.org/officeDocument/2006/relationships/hyperlink" Target="mailto:purdycc@ucmail.uc.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2025"/>
            <a:ext cx="8520600" cy="10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Music Learning Experience</a:t>
            </a:r>
            <a:endParaRPr/>
          </a:p>
        </p:txBody>
      </p:sp>
      <p:sp>
        <p:nvSpPr>
          <p:cNvPr id="55" name="Google Shape;55;p13"/>
          <p:cNvSpPr txBox="1"/>
          <p:nvPr>
            <p:ph idx="1" type="subTitle"/>
          </p:nvPr>
        </p:nvSpPr>
        <p:spPr>
          <a:xfrm>
            <a:off x="311700" y="1327650"/>
            <a:ext cx="85206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Adam Tait, </a:t>
            </a:r>
            <a:r>
              <a:rPr lang="en" sz="1800" u="sng">
                <a:solidFill>
                  <a:schemeClr val="accent5"/>
                </a:solidFill>
                <a:hlinkClick r:id="rId3"/>
              </a:rPr>
              <a:t>taitah@mail.uc.edu</a:t>
            </a:r>
            <a:r>
              <a:rPr lang="en" sz="1800"/>
              <a:t> </a:t>
            </a:r>
            <a:endParaRPr sz="1800"/>
          </a:p>
          <a:p>
            <a:pPr indent="0" lvl="0" marL="0" rtl="0" algn="l">
              <a:lnSpc>
                <a:spcPct val="115000"/>
              </a:lnSpc>
              <a:spcBef>
                <a:spcPts val="1600"/>
              </a:spcBef>
              <a:spcAft>
                <a:spcPts val="0"/>
              </a:spcAft>
              <a:buNone/>
            </a:pPr>
            <a:r>
              <a:rPr lang="en" sz="1800"/>
              <a:t>Eric Gatto, </a:t>
            </a:r>
            <a:r>
              <a:rPr lang="en" sz="1800" u="sng">
                <a:solidFill>
                  <a:schemeClr val="accent5"/>
                </a:solidFill>
                <a:hlinkClick r:id="rId4"/>
              </a:rPr>
              <a:t>gattoej@mail.uc.edu</a:t>
            </a:r>
            <a:r>
              <a:rPr lang="en" sz="1800"/>
              <a:t> </a:t>
            </a:r>
            <a:endParaRPr sz="1800"/>
          </a:p>
          <a:p>
            <a:pPr indent="0" lvl="0" marL="0" rtl="0" algn="l">
              <a:lnSpc>
                <a:spcPct val="115000"/>
              </a:lnSpc>
              <a:spcBef>
                <a:spcPts val="1600"/>
              </a:spcBef>
              <a:spcAft>
                <a:spcPts val="0"/>
              </a:spcAft>
              <a:buNone/>
            </a:pPr>
            <a:r>
              <a:rPr lang="en" sz="1800"/>
              <a:t>Jason Judas, </a:t>
            </a:r>
            <a:r>
              <a:rPr lang="en" sz="1800" u="sng">
                <a:solidFill>
                  <a:schemeClr val="accent5"/>
                </a:solidFill>
                <a:hlinkClick r:id="rId5"/>
              </a:rPr>
              <a:t>judisjt@mail.uc.edu</a:t>
            </a:r>
            <a:r>
              <a:rPr lang="en" sz="1800"/>
              <a:t> </a:t>
            </a:r>
            <a:endParaRPr sz="1800"/>
          </a:p>
          <a:p>
            <a:pPr indent="0" lvl="0" marL="0" rtl="0" algn="l">
              <a:lnSpc>
                <a:spcPct val="115000"/>
              </a:lnSpc>
              <a:spcBef>
                <a:spcPts val="1600"/>
              </a:spcBef>
              <a:spcAft>
                <a:spcPts val="0"/>
              </a:spcAft>
              <a:buNone/>
            </a:pPr>
            <a:r>
              <a:rPr lang="en" sz="1800"/>
              <a:t>John Rose, </a:t>
            </a:r>
            <a:r>
              <a:rPr lang="en" sz="1800" u="sng">
                <a:solidFill>
                  <a:schemeClr val="accent5"/>
                </a:solidFill>
                <a:hlinkClick r:id="rId6"/>
              </a:rPr>
              <a:t>rose2j4@mail.uc.edu</a:t>
            </a:r>
            <a:endParaRPr sz="1800"/>
          </a:p>
          <a:p>
            <a:pPr indent="0" lvl="0" marL="0" rtl="0" algn="l">
              <a:lnSpc>
                <a:spcPct val="115000"/>
              </a:lnSpc>
              <a:spcBef>
                <a:spcPts val="1600"/>
              </a:spcBef>
              <a:spcAft>
                <a:spcPts val="0"/>
              </a:spcAft>
              <a:buNone/>
            </a:pPr>
            <a:r>
              <a:rPr lang="en" sz="1800"/>
              <a:t>Advisor: </a:t>
            </a:r>
            <a:endParaRPr sz="1800"/>
          </a:p>
          <a:p>
            <a:pPr indent="0" lvl="0" marL="0" rtl="0" algn="l">
              <a:lnSpc>
                <a:spcPct val="115000"/>
              </a:lnSpc>
              <a:spcBef>
                <a:spcPts val="1600"/>
              </a:spcBef>
              <a:spcAft>
                <a:spcPts val="1600"/>
              </a:spcAft>
              <a:buNone/>
            </a:pPr>
            <a:r>
              <a:rPr lang="en" sz="1800"/>
              <a:t>	Prof. Carla Purdy, </a:t>
            </a:r>
            <a:r>
              <a:rPr lang="en" sz="1800" u="sng">
                <a:solidFill>
                  <a:schemeClr val="accent5"/>
                </a:solidFill>
                <a:hlinkClick r:id="rId7"/>
              </a:rPr>
              <a:t>purdycc@ucmail.uc.edu</a:t>
            </a:r>
            <a:r>
              <a:rPr lang="en" sz="18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24" name="Google Shape;124;p22"/>
          <p:cNvSpPr txBox="1"/>
          <p:nvPr>
            <p:ph idx="1" type="body"/>
          </p:nvPr>
        </p:nvSpPr>
        <p:spPr>
          <a:xfrm>
            <a:off x="311700" y="1223425"/>
            <a:ext cx="8099700" cy="347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have to calculate how fast to scroll the screen based on the beats per minute. This has </a:t>
            </a:r>
            <a:r>
              <a:rPr lang="en"/>
              <a:t>caused</a:t>
            </a:r>
            <a:r>
              <a:rPr lang="en"/>
              <a:t> a bit of a roadblock that has yet to be resolved.</a:t>
            </a:r>
            <a:endParaRPr/>
          </a:p>
          <a:p>
            <a:pPr indent="-342900" lvl="0" marL="457200" rtl="0" algn="l">
              <a:spcBef>
                <a:spcPts val="0"/>
              </a:spcBef>
              <a:spcAft>
                <a:spcPts val="0"/>
              </a:spcAft>
              <a:buSzPts val="1800"/>
              <a:buChar char="●"/>
            </a:pPr>
            <a:r>
              <a:rPr lang="en"/>
              <a:t>Button Debouncing</a:t>
            </a:r>
            <a:endParaRPr/>
          </a:p>
          <a:p>
            <a:pPr indent="-342900" lvl="0" marL="457200" rtl="0" algn="l">
              <a:spcBef>
                <a:spcPts val="0"/>
              </a:spcBef>
              <a:spcAft>
                <a:spcPts val="0"/>
              </a:spcAft>
              <a:buSzPts val="1800"/>
              <a:buChar char="●"/>
            </a:pPr>
            <a:r>
              <a:rPr lang="en"/>
              <a:t>Printing our housing for the </a:t>
            </a:r>
            <a:r>
              <a:rPr lang="en"/>
              <a:t>piano</a:t>
            </a:r>
            <a:r>
              <a:rPr lang="en"/>
              <a:t> has caused us a few problems such as how to add a spring back action to the keys, how to design the piano optimally for 3D printing, and just dealing with the 3D printer in general. The spring back problem is still in the works and we are thinking of using rubber bands. The optimal design just took some different </a:t>
            </a:r>
            <a:r>
              <a:rPr lang="en"/>
              <a:t>designing</a:t>
            </a:r>
            <a:r>
              <a:rPr lang="en"/>
              <a:t> techniques to work around. The printer in general was solved by just taking the time to calibrate and flipping the bed surface.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We will create a device and application that can easily teach kids about music. This will include the production of an electronic piano-like device using a Microchip board and a 3-D printed body. The devices body will be </a:t>
            </a:r>
            <a:r>
              <a:rPr lang="en">
                <a:highlight>
                  <a:srgbClr val="134F5C"/>
                </a:highlight>
              </a:rPr>
              <a:t>designed for kids</a:t>
            </a:r>
            <a:r>
              <a:rPr lang="en"/>
              <a:t>, a smaller form factor, hard to break, and colorful. Our software is going to be built to be </a:t>
            </a:r>
            <a:r>
              <a:rPr lang="en">
                <a:highlight>
                  <a:srgbClr val="134F5C"/>
                </a:highlight>
              </a:rPr>
              <a:t>robust yet simple</a:t>
            </a:r>
            <a:r>
              <a:rPr lang="en"/>
              <a:t> so kids can pick it up and learn with little outside intervention. Our hope is to teach kids about music theory and creation in a </a:t>
            </a:r>
            <a:r>
              <a:rPr lang="en">
                <a:highlight>
                  <a:srgbClr val="134F5C"/>
                </a:highlight>
              </a:rPr>
              <a:t>fun and educational environment.</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Intellectual Merits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3D printing allows us to prototype and make design changes with ease.</a:t>
            </a:r>
            <a:endParaRPr/>
          </a:p>
          <a:p>
            <a:pPr indent="-342900" lvl="0" marL="457200" rtl="0" algn="l">
              <a:lnSpc>
                <a:spcPct val="150000"/>
              </a:lnSpc>
              <a:spcBef>
                <a:spcPts val="0"/>
              </a:spcBef>
              <a:spcAft>
                <a:spcPts val="0"/>
              </a:spcAft>
              <a:buSzPts val="1800"/>
              <a:buChar char="●"/>
            </a:pPr>
            <a:r>
              <a:rPr lang="en"/>
              <a:t>A modular and powerful PIC board allows extra functionality to be added with very little overhead.</a:t>
            </a:r>
            <a:endParaRPr/>
          </a:p>
          <a:p>
            <a:pPr indent="-342900" lvl="0" marL="457200" rtl="0" algn="l">
              <a:lnSpc>
                <a:spcPct val="150000"/>
              </a:lnSpc>
              <a:spcBef>
                <a:spcPts val="0"/>
              </a:spcBef>
              <a:spcAft>
                <a:spcPts val="0"/>
              </a:spcAft>
              <a:buSzPts val="1800"/>
              <a:buChar char="●"/>
            </a:pPr>
            <a:r>
              <a:rPr lang="en"/>
              <a:t>Hardware and software designed for children to write music.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Broader Impacts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Our project will allow children to be introduced to music through a fun and engaging digital environment. </a:t>
            </a:r>
            <a:endParaRPr/>
          </a:p>
          <a:p>
            <a:pPr indent="-342900" lvl="0" marL="457200" rtl="0" algn="l">
              <a:lnSpc>
                <a:spcPct val="150000"/>
              </a:lnSpc>
              <a:spcBef>
                <a:spcPts val="0"/>
              </a:spcBef>
              <a:spcAft>
                <a:spcPts val="0"/>
              </a:spcAft>
              <a:buSzPts val="1800"/>
              <a:buChar char="●"/>
            </a:pPr>
            <a:r>
              <a:rPr lang="en"/>
              <a:t>Children who learn music have the tendency to perform better </a:t>
            </a:r>
            <a:r>
              <a:rPr lang="en"/>
              <a:t>academically.</a:t>
            </a:r>
            <a:endParaRPr/>
          </a:p>
          <a:p>
            <a:pPr indent="0" lvl="0" marL="457200" rtl="0" algn="l">
              <a:lnSpc>
                <a:spcPct val="150000"/>
              </a:lnSpc>
              <a:spcBef>
                <a:spcPts val="1600"/>
              </a:spcBef>
              <a:spcAft>
                <a:spcPts val="1600"/>
              </a:spcAft>
              <a:buNone/>
            </a:pPr>
            <a:r>
              <a:rPr lang="en"/>
              <a:t> </a:t>
            </a:r>
            <a:r>
              <a:rPr lang="en"/>
              <a:t> </a:t>
            </a:r>
            <a:endParaRPr/>
          </a:p>
        </p:txBody>
      </p:sp>
      <p:pic>
        <p:nvPicPr>
          <p:cNvPr id="74" name="Google Shape;74;p16"/>
          <p:cNvPicPr preferRelativeResize="0"/>
          <p:nvPr/>
        </p:nvPicPr>
        <p:blipFill>
          <a:blip r:embed="rId3">
            <a:alphaModFix/>
          </a:blip>
          <a:stretch>
            <a:fillRect/>
          </a:stretch>
        </p:blipFill>
        <p:spPr>
          <a:xfrm>
            <a:off x="859400" y="2968675"/>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Specifications</a:t>
            </a:r>
            <a:endParaRPr/>
          </a:p>
          <a:p>
            <a:pPr indent="0" lvl="0" marL="0" rtl="0" algn="l">
              <a:spcBef>
                <a:spcPts val="0"/>
              </a:spcBef>
              <a:spcAft>
                <a:spcPts val="0"/>
              </a:spcAft>
              <a:buNone/>
            </a:pPr>
            <a:r>
              <a:t/>
            </a:r>
            <a:endParaRPr/>
          </a:p>
        </p:txBody>
      </p:sp>
      <p:sp>
        <p:nvSpPr>
          <p:cNvPr id="80" name="Google Shape;80;p17"/>
          <p:cNvSpPr txBox="1"/>
          <p:nvPr>
            <p:ph idx="1" type="body"/>
          </p:nvPr>
        </p:nvSpPr>
        <p:spPr>
          <a:xfrm>
            <a:off x="311700" y="840475"/>
            <a:ext cx="8520600" cy="34164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a:p>
          <a:p>
            <a:pPr indent="0" lvl="0" marL="0" rtl="0" algn="l">
              <a:spcBef>
                <a:spcPts val="1600"/>
              </a:spcBef>
              <a:spcAft>
                <a:spcPts val="1600"/>
              </a:spcAft>
              <a:buNone/>
            </a:pPr>
            <a:r>
              <a:t/>
            </a:r>
            <a:endParaRPr/>
          </a:p>
        </p:txBody>
      </p:sp>
      <p:pic>
        <p:nvPicPr>
          <p:cNvPr id="81" name="Google Shape;81;p17"/>
          <p:cNvPicPr preferRelativeResize="0"/>
          <p:nvPr/>
        </p:nvPicPr>
        <p:blipFill>
          <a:blip r:embed="rId3">
            <a:alphaModFix/>
          </a:blip>
          <a:stretch>
            <a:fillRect/>
          </a:stretch>
        </p:blipFill>
        <p:spPr>
          <a:xfrm>
            <a:off x="1890713" y="1175250"/>
            <a:ext cx="5362575" cy="1381125"/>
          </a:xfrm>
          <a:prstGeom prst="rect">
            <a:avLst/>
          </a:prstGeom>
          <a:noFill/>
          <a:ln>
            <a:noFill/>
          </a:ln>
        </p:spPr>
      </p:pic>
      <p:pic>
        <p:nvPicPr>
          <p:cNvPr id="82" name="Google Shape;82;p17"/>
          <p:cNvPicPr preferRelativeResize="0"/>
          <p:nvPr/>
        </p:nvPicPr>
        <p:blipFill>
          <a:blip r:embed="rId4">
            <a:alphaModFix/>
          </a:blip>
          <a:stretch>
            <a:fillRect/>
          </a:stretch>
        </p:blipFill>
        <p:spPr>
          <a:xfrm>
            <a:off x="152400" y="2724150"/>
            <a:ext cx="4517822" cy="2266950"/>
          </a:xfrm>
          <a:prstGeom prst="rect">
            <a:avLst/>
          </a:prstGeom>
          <a:noFill/>
          <a:ln>
            <a:noFill/>
          </a:ln>
        </p:spPr>
      </p:pic>
      <p:pic>
        <p:nvPicPr>
          <p:cNvPr id="83" name="Google Shape;83;p17"/>
          <p:cNvPicPr preferRelativeResize="0"/>
          <p:nvPr/>
        </p:nvPicPr>
        <p:blipFill>
          <a:blip r:embed="rId5">
            <a:alphaModFix/>
          </a:blip>
          <a:stretch>
            <a:fillRect/>
          </a:stretch>
        </p:blipFill>
        <p:spPr>
          <a:xfrm>
            <a:off x="4822622" y="2713900"/>
            <a:ext cx="4110601" cy="227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Specifications</a:t>
            </a:r>
            <a:endParaRPr/>
          </a:p>
          <a:p>
            <a:pPr indent="0" lvl="0" marL="0" rtl="0" algn="l">
              <a:spcBef>
                <a:spcPts val="0"/>
              </a:spcBef>
              <a:spcAft>
                <a:spcPts val="0"/>
              </a:spcAft>
              <a:buNone/>
            </a:pPr>
            <a:r>
              <a:t/>
            </a:r>
            <a:endParaRPr/>
          </a:p>
        </p:txBody>
      </p:sp>
      <p:pic>
        <p:nvPicPr>
          <p:cNvPr id="89" name="Google Shape;89;p18"/>
          <p:cNvPicPr preferRelativeResize="0"/>
          <p:nvPr/>
        </p:nvPicPr>
        <p:blipFill rotWithShape="1">
          <a:blip r:embed="rId3">
            <a:alphaModFix/>
          </a:blip>
          <a:srcRect b="-660" l="37345" r="21800" t="659"/>
          <a:stretch/>
        </p:blipFill>
        <p:spPr>
          <a:xfrm rot="5400000">
            <a:off x="5785977" y="313763"/>
            <a:ext cx="2003773" cy="3678598"/>
          </a:xfrm>
          <a:prstGeom prst="rect">
            <a:avLst/>
          </a:prstGeom>
          <a:noFill/>
          <a:ln>
            <a:noFill/>
          </a:ln>
        </p:spPr>
      </p:pic>
      <p:pic>
        <p:nvPicPr>
          <p:cNvPr id="90" name="Google Shape;90;p18"/>
          <p:cNvPicPr preferRelativeResize="0"/>
          <p:nvPr/>
        </p:nvPicPr>
        <p:blipFill rotWithShape="1">
          <a:blip r:embed="rId4">
            <a:alphaModFix/>
          </a:blip>
          <a:srcRect b="8742" l="35656" r="29161" t="0"/>
          <a:stretch/>
        </p:blipFill>
        <p:spPr>
          <a:xfrm rot="5400000">
            <a:off x="5859500" y="2301851"/>
            <a:ext cx="1891925" cy="3645674"/>
          </a:xfrm>
          <a:prstGeom prst="rect">
            <a:avLst/>
          </a:prstGeom>
          <a:noFill/>
          <a:ln>
            <a:noFill/>
          </a:ln>
        </p:spPr>
      </p:pic>
      <p:pic>
        <p:nvPicPr>
          <p:cNvPr id="91" name="Google Shape;91;p18"/>
          <p:cNvPicPr preferRelativeResize="0"/>
          <p:nvPr/>
        </p:nvPicPr>
        <p:blipFill rotWithShape="1">
          <a:blip r:embed="rId5">
            <a:alphaModFix/>
          </a:blip>
          <a:srcRect b="0" l="0" r="0" t="12899"/>
          <a:stretch/>
        </p:blipFill>
        <p:spPr>
          <a:xfrm>
            <a:off x="1170325" y="1189575"/>
            <a:ext cx="2229775" cy="1942200"/>
          </a:xfrm>
          <a:prstGeom prst="rect">
            <a:avLst/>
          </a:prstGeom>
          <a:noFill/>
          <a:ln>
            <a:noFill/>
          </a:ln>
        </p:spPr>
      </p:pic>
      <p:sp>
        <p:nvSpPr>
          <p:cNvPr id="92" name="Google Shape;92;p18"/>
          <p:cNvSpPr txBox="1"/>
          <p:nvPr/>
        </p:nvSpPr>
        <p:spPr>
          <a:xfrm>
            <a:off x="3583375" y="1267600"/>
            <a:ext cx="12675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Prototype #1:</a:t>
            </a:r>
            <a:endParaRPr>
              <a:solidFill>
                <a:schemeClr val="dk1"/>
              </a:solidFill>
            </a:endParaRPr>
          </a:p>
        </p:txBody>
      </p:sp>
      <p:sp>
        <p:nvSpPr>
          <p:cNvPr id="93" name="Google Shape;93;p18"/>
          <p:cNvSpPr txBox="1"/>
          <p:nvPr/>
        </p:nvSpPr>
        <p:spPr>
          <a:xfrm>
            <a:off x="3583375" y="3951738"/>
            <a:ext cx="12675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Prototype #2:</a:t>
            </a:r>
            <a:endParaRPr>
              <a:solidFill>
                <a:schemeClr val="dk1"/>
              </a:solidFill>
            </a:endParaRPr>
          </a:p>
        </p:txBody>
      </p:sp>
      <p:sp>
        <p:nvSpPr>
          <p:cNvPr id="94" name="Google Shape;94;p18"/>
          <p:cNvSpPr txBox="1"/>
          <p:nvPr/>
        </p:nvSpPr>
        <p:spPr>
          <a:xfrm>
            <a:off x="105950" y="1427575"/>
            <a:ext cx="8811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Clicker Board:</a:t>
            </a:r>
            <a:endParaRPr>
              <a:solidFill>
                <a:schemeClr val="dk1"/>
              </a:solidFill>
            </a:endParaRPr>
          </a:p>
        </p:txBody>
      </p:sp>
      <p:sp>
        <p:nvSpPr>
          <p:cNvPr id="95" name="Google Shape;95;p18"/>
          <p:cNvSpPr txBox="1"/>
          <p:nvPr/>
        </p:nvSpPr>
        <p:spPr>
          <a:xfrm>
            <a:off x="105950" y="3247338"/>
            <a:ext cx="12675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Circuit</a:t>
            </a:r>
            <a:r>
              <a:rPr lang="en">
                <a:solidFill>
                  <a:schemeClr val="dk1"/>
                </a:solidFill>
              </a:rPr>
              <a:t> Diagram:</a:t>
            </a:r>
            <a:endParaRPr>
              <a:solidFill>
                <a:schemeClr val="dk1"/>
              </a:solidFill>
            </a:endParaRPr>
          </a:p>
        </p:txBody>
      </p:sp>
      <p:pic>
        <p:nvPicPr>
          <p:cNvPr id="96" name="Google Shape;96;p18"/>
          <p:cNvPicPr preferRelativeResize="0"/>
          <p:nvPr/>
        </p:nvPicPr>
        <p:blipFill>
          <a:blip r:embed="rId6">
            <a:alphaModFix/>
          </a:blip>
          <a:stretch>
            <a:fillRect/>
          </a:stretch>
        </p:blipFill>
        <p:spPr>
          <a:xfrm>
            <a:off x="1170325" y="3313810"/>
            <a:ext cx="2229774" cy="17115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3D printing</a:t>
            </a:r>
            <a:endParaRPr/>
          </a:p>
          <a:p>
            <a:pPr indent="-317500" lvl="1" marL="1371600" rtl="0" algn="l">
              <a:spcBef>
                <a:spcPts val="0"/>
              </a:spcBef>
              <a:spcAft>
                <a:spcPts val="0"/>
              </a:spcAft>
              <a:buSzPts val="1400"/>
              <a:buChar char="○"/>
            </a:pPr>
            <a:r>
              <a:rPr lang="en"/>
              <a:t>Model designed in AUTODESK TINKERCAD</a:t>
            </a:r>
            <a:endParaRPr/>
          </a:p>
          <a:p>
            <a:pPr indent="-317500" lvl="1" marL="1371600" rtl="0" algn="l">
              <a:spcBef>
                <a:spcPts val="0"/>
              </a:spcBef>
              <a:spcAft>
                <a:spcPts val="0"/>
              </a:spcAft>
              <a:buSzPts val="1400"/>
              <a:buChar char="○"/>
            </a:pPr>
            <a:r>
              <a:rPr lang="en"/>
              <a:t>Creality CR-10</a:t>
            </a:r>
            <a:endParaRPr/>
          </a:p>
          <a:p>
            <a:pPr indent="-317500" lvl="1" marL="1371600" rtl="0" algn="l">
              <a:spcBef>
                <a:spcPts val="0"/>
              </a:spcBef>
              <a:spcAft>
                <a:spcPts val="0"/>
              </a:spcAft>
              <a:buSzPts val="1400"/>
              <a:buChar char="○"/>
            </a:pPr>
            <a:r>
              <a:rPr lang="en"/>
              <a:t>Prototype - PLA filament</a:t>
            </a:r>
            <a:endParaRPr/>
          </a:p>
          <a:p>
            <a:pPr indent="-317500" lvl="1" marL="1371600" rtl="0" algn="l">
              <a:spcBef>
                <a:spcPts val="0"/>
              </a:spcBef>
              <a:spcAft>
                <a:spcPts val="0"/>
              </a:spcAft>
              <a:buSzPts val="1400"/>
              <a:buChar char="○"/>
            </a:pPr>
            <a:r>
              <a:rPr lang="en"/>
              <a:t>Final Design - ABS </a:t>
            </a:r>
            <a:r>
              <a:rPr lang="en"/>
              <a:t>filament</a:t>
            </a:r>
            <a:endParaRPr/>
          </a:p>
          <a:p>
            <a:pPr indent="-342900" lvl="0" marL="457200" rtl="0" algn="l">
              <a:spcBef>
                <a:spcPts val="0"/>
              </a:spcBef>
              <a:spcAft>
                <a:spcPts val="0"/>
              </a:spcAft>
              <a:buSzPts val="1800"/>
              <a:buChar char="●"/>
            </a:pPr>
            <a:r>
              <a:rPr lang="en"/>
              <a:t>A PIC18 Clicker board programmed to transmit packets over USB dependent on the user’s input.</a:t>
            </a:r>
            <a:endParaRPr/>
          </a:p>
          <a:p>
            <a:pPr indent="-342900" lvl="0" marL="457200" rtl="0" algn="l">
              <a:spcBef>
                <a:spcPts val="0"/>
              </a:spcBef>
              <a:spcAft>
                <a:spcPts val="0"/>
              </a:spcAft>
              <a:buSzPts val="1800"/>
              <a:buChar char="●"/>
            </a:pPr>
            <a:r>
              <a:rPr lang="en"/>
              <a:t>A custom USB packet</a:t>
            </a:r>
            <a:endParaRPr/>
          </a:p>
          <a:p>
            <a:pPr indent="-342900" lvl="0" marL="457200" rtl="0" algn="l">
              <a:spcBef>
                <a:spcPts val="0"/>
              </a:spcBef>
              <a:spcAft>
                <a:spcPts val="0"/>
              </a:spcAft>
              <a:buSzPts val="1800"/>
              <a:buChar char="●"/>
            </a:pPr>
            <a:r>
              <a:rPr lang="en"/>
              <a:t>Unity/C#</a:t>
            </a:r>
            <a:endParaRPr/>
          </a:p>
          <a:p>
            <a:pPr indent="0" lvl="0" marL="914400" rtl="0" algn="l">
              <a:spcBef>
                <a:spcPts val="1600"/>
              </a:spcBef>
              <a:spcAft>
                <a:spcPts val="1600"/>
              </a:spcAft>
              <a:buNone/>
            </a:pPr>
            <a:r>
              <a:t/>
            </a:r>
            <a:endParaRPr/>
          </a:p>
        </p:txBody>
      </p:sp>
      <p:pic>
        <p:nvPicPr>
          <p:cNvPr id="103" name="Google Shape;103;p19"/>
          <p:cNvPicPr preferRelativeResize="0"/>
          <p:nvPr/>
        </p:nvPicPr>
        <p:blipFill>
          <a:blip r:embed="rId3">
            <a:alphaModFix/>
          </a:blip>
          <a:stretch>
            <a:fillRect/>
          </a:stretch>
        </p:blipFill>
        <p:spPr>
          <a:xfrm>
            <a:off x="6025150" y="468150"/>
            <a:ext cx="2012700" cy="684325"/>
          </a:xfrm>
          <a:prstGeom prst="rect">
            <a:avLst/>
          </a:prstGeom>
          <a:noFill/>
          <a:ln>
            <a:noFill/>
          </a:ln>
        </p:spPr>
      </p:pic>
      <p:pic>
        <p:nvPicPr>
          <p:cNvPr id="104" name="Google Shape;104;p19"/>
          <p:cNvPicPr preferRelativeResize="0"/>
          <p:nvPr/>
        </p:nvPicPr>
        <p:blipFill>
          <a:blip r:embed="rId4">
            <a:alphaModFix/>
          </a:blip>
          <a:stretch>
            <a:fillRect/>
          </a:stretch>
        </p:blipFill>
        <p:spPr>
          <a:xfrm>
            <a:off x="6195875" y="3099550"/>
            <a:ext cx="2150726" cy="1850200"/>
          </a:xfrm>
          <a:prstGeom prst="rect">
            <a:avLst/>
          </a:prstGeom>
          <a:noFill/>
          <a:ln>
            <a:noFill/>
          </a:ln>
        </p:spPr>
      </p:pic>
      <p:pic>
        <p:nvPicPr>
          <p:cNvPr id="105" name="Google Shape;105;p19"/>
          <p:cNvPicPr preferRelativeResize="0"/>
          <p:nvPr/>
        </p:nvPicPr>
        <p:blipFill>
          <a:blip r:embed="rId5">
            <a:alphaModFix/>
          </a:blip>
          <a:stretch>
            <a:fillRect/>
          </a:stretch>
        </p:blipFill>
        <p:spPr>
          <a:xfrm>
            <a:off x="5948950" y="1331412"/>
            <a:ext cx="2487486" cy="777338"/>
          </a:xfrm>
          <a:prstGeom prst="rect">
            <a:avLst/>
          </a:prstGeom>
          <a:noFill/>
          <a:ln>
            <a:noFill/>
          </a:ln>
        </p:spPr>
      </p:pic>
      <p:pic>
        <p:nvPicPr>
          <p:cNvPr id="106" name="Google Shape;106;p19"/>
          <p:cNvPicPr preferRelativeResize="0"/>
          <p:nvPr/>
        </p:nvPicPr>
        <p:blipFill>
          <a:blip r:embed="rId6">
            <a:alphaModFix/>
          </a:blip>
          <a:stretch>
            <a:fillRect/>
          </a:stretch>
        </p:blipFill>
        <p:spPr>
          <a:xfrm>
            <a:off x="987275" y="3996775"/>
            <a:ext cx="3414299" cy="825125"/>
          </a:xfrm>
          <a:prstGeom prst="rect">
            <a:avLst/>
          </a:prstGeom>
          <a:noFill/>
          <a:ln>
            <a:noFill/>
          </a:ln>
          <a:effectLst>
            <a:outerShdw blurRad="400050" rotWithShape="0" algn="bl" dir="5400000" dist="9525">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UI Elements (Staff, notes, treble clef, buttons, etc.) (Jan. 17)</a:t>
            </a:r>
            <a:endParaRPr/>
          </a:p>
          <a:p>
            <a:pPr indent="-342900" lvl="0" marL="457200" rtl="0" algn="l">
              <a:spcBef>
                <a:spcPts val="0"/>
              </a:spcBef>
              <a:spcAft>
                <a:spcPts val="0"/>
              </a:spcAft>
              <a:buSzPts val="1800"/>
              <a:buChar char="●"/>
            </a:pPr>
            <a:r>
              <a:rPr lang="en"/>
              <a:t>Design</a:t>
            </a:r>
            <a:r>
              <a:rPr lang="en"/>
              <a:t> keyboard circuit (Jan. 22)</a:t>
            </a:r>
            <a:endParaRPr/>
          </a:p>
          <a:p>
            <a:pPr indent="-342900" lvl="0" marL="457200" rtl="0" algn="l">
              <a:spcBef>
                <a:spcPts val="0"/>
              </a:spcBef>
              <a:spcAft>
                <a:spcPts val="0"/>
              </a:spcAft>
              <a:buSzPts val="1800"/>
              <a:buChar char="●"/>
            </a:pPr>
            <a:r>
              <a:rPr lang="en"/>
              <a:t>Design and print keyboard keys (Feb. 9)</a:t>
            </a:r>
            <a:endParaRPr/>
          </a:p>
          <a:p>
            <a:pPr indent="-342900" lvl="0" marL="457200" rtl="0" algn="l">
              <a:spcBef>
                <a:spcPts val="0"/>
              </a:spcBef>
              <a:spcAft>
                <a:spcPts val="0"/>
              </a:spcAft>
              <a:buSzPts val="1800"/>
              <a:buChar char="●"/>
            </a:pPr>
            <a:r>
              <a:rPr lang="en"/>
              <a:t>Design UI and menus (Feb. 14)</a:t>
            </a:r>
            <a:endParaRPr/>
          </a:p>
          <a:p>
            <a:pPr indent="-342900" lvl="0" marL="457200" rtl="0" algn="l">
              <a:spcBef>
                <a:spcPts val="0"/>
              </a:spcBef>
              <a:spcAft>
                <a:spcPts val="0"/>
              </a:spcAft>
              <a:buSzPts val="1800"/>
              <a:buChar char="●"/>
            </a:pPr>
            <a:r>
              <a:rPr lang="en"/>
              <a:t>Create music system (Feb. 21)</a:t>
            </a:r>
            <a:endParaRPr/>
          </a:p>
          <a:p>
            <a:pPr indent="-342900" lvl="0" marL="457200" rtl="0" algn="l">
              <a:spcBef>
                <a:spcPts val="0"/>
              </a:spcBef>
              <a:spcAft>
                <a:spcPts val="0"/>
              </a:spcAft>
              <a:buSzPts val="1800"/>
              <a:buChar char="●"/>
            </a:pPr>
            <a:r>
              <a:rPr lang="en"/>
              <a:t>Print and build keyboard enclosure (Mar. 6)</a:t>
            </a:r>
            <a:endParaRPr/>
          </a:p>
          <a:p>
            <a:pPr indent="-342900" lvl="0" marL="457200" rtl="0" algn="l">
              <a:spcBef>
                <a:spcPts val="0"/>
              </a:spcBef>
              <a:spcAft>
                <a:spcPts val="0"/>
              </a:spcAft>
              <a:buSzPts val="1800"/>
              <a:buChar char="●"/>
            </a:pPr>
            <a:r>
              <a:rPr lang="en"/>
              <a:t>Initial serial communication (Mar. 6)</a:t>
            </a:r>
            <a:endParaRPr/>
          </a:p>
          <a:p>
            <a:pPr indent="-342900" lvl="0" marL="457200" rtl="0" algn="l">
              <a:spcBef>
                <a:spcPts val="0"/>
              </a:spcBef>
              <a:spcAft>
                <a:spcPts val="0"/>
              </a:spcAft>
              <a:buSzPts val="1800"/>
              <a:buChar char="●"/>
            </a:pPr>
            <a:r>
              <a:rPr lang="en"/>
              <a:t>Enable note placement on staff (Mar. 13)</a:t>
            </a:r>
            <a:endParaRPr/>
          </a:p>
          <a:p>
            <a:pPr indent="-342900" lvl="0" marL="457200" rtl="0" algn="l">
              <a:spcBef>
                <a:spcPts val="0"/>
              </a:spcBef>
              <a:spcAft>
                <a:spcPts val="0"/>
              </a:spcAft>
              <a:buSzPts val="1800"/>
              <a:buChar char="●"/>
            </a:pPr>
            <a:r>
              <a:rPr lang="en"/>
              <a:t>Message passing through serial communication (Apr. 3)</a:t>
            </a:r>
            <a:endParaRPr/>
          </a:p>
          <a:p>
            <a:pPr indent="-342900" lvl="0" marL="457200" rtl="0" algn="l">
              <a:spcBef>
                <a:spcPts val="0"/>
              </a:spcBef>
              <a:spcAft>
                <a:spcPts val="0"/>
              </a:spcAft>
              <a:buSzPts val="1800"/>
              <a:buChar char="●"/>
            </a:pPr>
            <a:r>
              <a:rPr lang="en"/>
              <a:t>Create Saving/Loading of song (Apr. 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18" name="Google Shape;118;p21"/>
          <p:cNvSpPr txBox="1"/>
          <p:nvPr>
            <p:ph idx="1" type="body"/>
          </p:nvPr>
        </p:nvSpPr>
        <p:spPr>
          <a:xfrm>
            <a:off x="311700" y="1223425"/>
            <a:ext cx="8099700" cy="347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Completed</a:t>
            </a:r>
            <a:endParaRPr/>
          </a:p>
          <a:p>
            <a:pPr indent="-317500" lvl="1" marL="914400" rtl="0" algn="l">
              <a:spcBef>
                <a:spcPts val="0"/>
              </a:spcBef>
              <a:spcAft>
                <a:spcPts val="0"/>
              </a:spcAft>
              <a:buSzPts val="1400"/>
              <a:buChar char="○"/>
            </a:pPr>
            <a:r>
              <a:rPr lang="en"/>
              <a:t>Designs and technology decisions are almost all made</a:t>
            </a:r>
            <a:endParaRPr/>
          </a:p>
          <a:p>
            <a:pPr indent="-317500" lvl="1" marL="914400" rtl="0" algn="l">
              <a:spcBef>
                <a:spcPts val="0"/>
              </a:spcBef>
              <a:spcAft>
                <a:spcPts val="0"/>
              </a:spcAft>
              <a:buSzPts val="1400"/>
              <a:buChar char="○"/>
            </a:pPr>
            <a:r>
              <a:rPr lang="en"/>
              <a:t>3 prototypes of the piano design have been created</a:t>
            </a:r>
            <a:endParaRPr/>
          </a:p>
          <a:p>
            <a:pPr indent="-317500" lvl="1" marL="914400" rtl="0" algn="l">
              <a:spcBef>
                <a:spcPts val="0"/>
              </a:spcBef>
              <a:spcAft>
                <a:spcPts val="0"/>
              </a:spcAft>
              <a:buSzPts val="1400"/>
              <a:buChar char="○"/>
            </a:pPr>
            <a:r>
              <a:rPr lang="en"/>
              <a:t>The main menu design has been designed and coded</a:t>
            </a:r>
            <a:endParaRPr/>
          </a:p>
          <a:p>
            <a:pPr indent="-317500" lvl="1" marL="914400" rtl="0" algn="l">
              <a:spcBef>
                <a:spcPts val="0"/>
              </a:spcBef>
              <a:spcAft>
                <a:spcPts val="0"/>
              </a:spcAft>
              <a:buSzPts val="1400"/>
              <a:buChar char="○"/>
            </a:pPr>
            <a:r>
              <a:rPr lang="en"/>
              <a:t>The circuit design has been completed</a:t>
            </a:r>
            <a:endParaRPr/>
          </a:p>
          <a:p>
            <a:pPr indent="-342900" lvl="0" marL="457200" rtl="0" algn="l">
              <a:spcBef>
                <a:spcPts val="0"/>
              </a:spcBef>
              <a:spcAft>
                <a:spcPts val="0"/>
              </a:spcAft>
              <a:buSzPts val="1800"/>
              <a:buChar char="●"/>
            </a:pPr>
            <a:r>
              <a:rPr lang="en"/>
              <a:t>To be Completed</a:t>
            </a:r>
            <a:endParaRPr/>
          </a:p>
          <a:p>
            <a:pPr indent="-317500" lvl="1" marL="914400" rtl="0" algn="l">
              <a:spcBef>
                <a:spcPts val="0"/>
              </a:spcBef>
              <a:spcAft>
                <a:spcPts val="0"/>
              </a:spcAft>
              <a:buSzPts val="1400"/>
              <a:buChar char="○"/>
            </a:pPr>
            <a:r>
              <a:rPr lang="en"/>
              <a:t>Decide on and cleanup the final piano design</a:t>
            </a:r>
            <a:endParaRPr/>
          </a:p>
          <a:p>
            <a:pPr indent="-317500" lvl="1" marL="914400" rtl="0" algn="l">
              <a:spcBef>
                <a:spcPts val="0"/>
              </a:spcBef>
              <a:spcAft>
                <a:spcPts val="0"/>
              </a:spcAft>
              <a:buSzPts val="1400"/>
              <a:buChar char="○"/>
            </a:pPr>
            <a:r>
              <a:rPr lang="en"/>
              <a:t>Finish the scrolling and note placement within the software</a:t>
            </a:r>
            <a:endParaRPr/>
          </a:p>
          <a:p>
            <a:pPr indent="-317500" lvl="1" marL="914400" rtl="0" algn="l">
              <a:spcBef>
                <a:spcPts val="0"/>
              </a:spcBef>
              <a:spcAft>
                <a:spcPts val="0"/>
              </a:spcAft>
              <a:buSzPts val="1400"/>
              <a:buChar char="○"/>
            </a:pPr>
            <a:r>
              <a:rPr lang="en"/>
              <a:t>Put together the piano body with the actual hardware</a:t>
            </a:r>
            <a:endParaRPr/>
          </a:p>
          <a:p>
            <a:pPr indent="-317500" lvl="1" marL="914400" rtl="0" algn="l">
              <a:spcBef>
                <a:spcPts val="0"/>
              </a:spcBef>
              <a:spcAft>
                <a:spcPts val="0"/>
              </a:spcAft>
              <a:buSzPts val="1400"/>
              <a:buChar char="○"/>
            </a:pPr>
            <a:r>
              <a:rPr lang="en"/>
              <a:t>Test the final product and clean up the final product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